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3" r:id="rId3"/>
    <p:sldId id="270" r:id="rId4"/>
    <p:sldId id="271" r:id="rId5"/>
    <p:sldId id="272" r:id="rId6"/>
    <p:sldId id="273"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101" autoAdjust="0"/>
  </p:normalViewPr>
  <p:slideViewPr>
    <p:cSldViewPr>
      <p:cViewPr varScale="1">
        <p:scale>
          <a:sx n="86" d="100"/>
          <a:sy n="86"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C06C6-CD85-42CB-A40B-A5C11ED1ECAE}" type="datetimeFigureOut">
              <a:rPr lang="en-CA" smtClean="0"/>
              <a:t>25/04/2012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82E93-CC84-43AD-A01F-1D1CC7351008}" type="slidenum">
              <a:rPr lang="en-CA" smtClean="0"/>
              <a:t>‹#›</a:t>
            </a:fld>
            <a:endParaRPr lang="en-CA"/>
          </a:p>
        </p:txBody>
      </p:sp>
    </p:spTree>
    <p:extLst>
      <p:ext uri="{BB962C8B-B14F-4D97-AF65-F5344CB8AC3E}">
        <p14:creationId xmlns:p14="http://schemas.microsoft.com/office/powerpoint/2010/main" val="178030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14BCA0B-C862-42B5-9932-6E0126D7658F}" type="datetimeFigureOut">
              <a:rPr lang="en-CA" smtClean="0"/>
              <a:t>25/04/2012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192267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14BCA0B-C862-42B5-9932-6E0126D7658F}" type="datetimeFigureOut">
              <a:rPr lang="en-CA" smtClean="0"/>
              <a:t>25/04/2012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12050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14BCA0B-C862-42B5-9932-6E0126D7658F}" type="datetimeFigureOut">
              <a:rPr lang="en-CA" smtClean="0"/>
              <a:t>25/04/2012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57914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14BCA0B-C862-42B5-9932-6E0126D7658F}" type="datetimeFigureOut">
              <a:rPr lang="en-CA" smtClean="0"/>
              <a:t>25/04/2012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274301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4BCA0B-C862-42B5-9932-6E0126D7658F}" type="datetimeFigureOut">
              <a:rPr lang="en-CA" smtClean="0"/>
              <a:t>25/04/2012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349566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14BCA0B-C862-42B5-9932-6E0126D7658F}" type="datetimeFigureOut">
              <a:rPr lang="en-CA" smtClean="0"/>
              <a:t>25/04/2012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336277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14BCA0B-C862-42B5-9932-6E0126D7658F}" type="datetimeFigureOut">
              <a:rPr lang="en-CA" smtClean="0"/>
              <a:t>25/04/2012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252745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14BCA0B-C862-42B5-9932-6E0126D7658F}" type="datetimeFigureOut">
              <a:rPr lang="en-CA" smtClean="0"/>
              <a:t>25/04/2012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247533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BCA0B-C862-42B5-9932-6E0126D7658F}" type="datetimeFigureOut">
              <a:rPr lang="en-CA" smtClean="0"/>
              <a:t>25/04/2012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334833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BCA0B-C862-42B5-9932-6E0126D7658F}" type="datetimeFigureOut">
              <a:rPr lang="en-CA" smtClean="0"/>
              <a:t>25/04/2012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37966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BCA0B-C862-42B5-9932-6E0126D7658F}" type="datetimeFigureOut">
              <a:rPr lang="en-CA" smtClean="0"/>
              <a:t>25/04/2012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6DC0A4E-81B4-4D2F-9BCF-E0633793D9D3}" type="slidenum">
              <a:rPr lang="en-CA" smtClean="0"/>
              <a:t>‹#›</a:t>
            </a:fld>
            <a:endParaRPr lang="en-CA"/>
          </a:p>
        </p:txBody>
      </p:sp>
    </p:spTree>
    <p:extLst>
      <p:ext uri="{BB962C8B-B14F-4D97-AF65-F5344CB8AC3E}">
        <p14:creationId xmlns:p14="http://schemas.microsoft.com/office/powerpoint/2010/main" val="121031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BCA0B-C862-42B5-9932-6E0126D7658F}" type="datetimeFigureOut">
              <a:rPr lang="en-CA" smtClean="0"/>
              <a:t>25/04/2012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C0A4E-81B4-4D2F-9BCF-E0633793D9D3}" type="slidenum">
              <a:rPr lang="en-CA" smtClean="0"/>
              <a:t>‹#›</a:t>
            </a:fld>
            <a:endParaRPr lang="en-CA"/>
          </a:p>
        </p:txBody>
      </p:sp>
    </p:spTree>
    <p:extLst>
      <p:ext uri="{BB962C8B-B14F-4D97-AF65-F5344CB8AC3E}">
        <p14:creationId xmlns:p14="http://schemas.microsoft.com/office/powerpoint/2010/main" val="423823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eotool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t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951" y="1562398"/>
            <a:ext cx="8229600" cy="4105512"/>
          </a:xfrm>
        </p:spPr>
        <p:txBody>
          <a:bodyPr>
            <a:normAutofit lnSpcReduction="10000"/>
          </a:bodyPr>
          <a:lstStyle/>
          <a:p>
            <a:r>
              <a:rPr lang="en-CA" sz="1700" dirty="0" smtClean="0">
                <a:latin typeface="Georgia" pitchFamily="18" charset="0"/>
              </a:rPr>
              <a:t>Evolution Oil Tools Inc. (EOT) was formed in January of 2011</a:t>
            </a:r>
          </a:p>
          <a:p>
            <a:r>
              <a:rPr lang="en-CA" sz="1700" dirty="0" smtClean="0">
                <a:latin typeface="Georgia" pitchFamily="18" charset="0"/>
              </a:rPr>
              <a:t>Headquarters in Calgary, Alberta, Canada</a:t>
            </a:r>
          </a:p>
          <a:p>
            <a:r>
              <a:rPr lang="en-CA" sz="1700" dirty="0" smtClean="0">
                <a:latin typeface="Georgia" pitchFamily="18" charset="0"/>
              </a:rPr>
              <a:t>Manufacturing</a:t>
            </a:r>
            <a:r>
              <a:rPr lang="en-CA" sz="1700" dirty="0">
                <a:latin typeface="Georgia" pitchFamily="18" charset="0"/>
              </a:rPr>
              <a:t>, </a:t>
            </a:r>
            <a:r>
              <a:rPr lang="en-CA" sz="1700" dirty="0" smtClean="0">
                <a:latin typeface="Georgia" pitchFamily="18" charset="0"/>
              </a:rPr>
              <a:t>Assembly </a:t>
            </a:r>
            <a:r>
              <a:rPr lang="en-CA" sz="1700" dirty="0">
                <a:latin typeface="Georgia" pitchFamily="18" charset="0"/>
              </a:rPr>
              <a:t>and </a:t>
            </a:r>
            <a:r>
              <a:rPr lang="en-CA" sz="1700" dirty="0" smtClean="0">
                <a:latin typeface="Georgia" pitchFamily="18" charset="0"/>
              </a:rPr>
              <a:t>Testing </a:t>
            </a:r>
            <a:r>
              <a:rPr lang="en-CA" sz="1700" dirty="0">
                <a:latin typeface="Georgia" pitchFamily="18" charset="0"/>
              </a:rPr>
              <a:t>shops </a:t>
            </a:r>
            <a:r>
              <a:rPr lang="en-CA" sz="1700" dirty="0" smtClean="0">
                <a:latin typeface="Georgia" pitchFamily="18" charset="0"/>
              </a:rPr>
              <a:t>are in Calgary, Alberta and Victoria, Texas</a:t>
            </a:r>
          </a:p>
          <a:p>
            <a:pPr lvl="1"/>
            <a:r>
              <a:rPr lang="en-CA" sz="1400" dirty="0" smtClean="0">
                <a:latin typeface="Georgia" pitchFamily="18" charset="0"/>
              </a:rPr>
              <a:t>Sales &amp; Distribution locations in Lloydminster, Alberta and Odessa, Texas</a:t>
            </a:r>
            <a:endParaRPr lang="en-CA" sz="1400" dirty="0">
              <a:latin typeface="Georgia" pitchFamily="18" charset="0"/>
            </a:endParaRPr>
          </a:p>
          <a:p>
            <a:r>
              <a:rPr lang="en-CA" sz="1700" dirty="0" smtClean="0">
                <a:latin typeface="Georgia" pitchFamily="18" charset="0"/>
              </a:rPr>
              <a:t>We offer products / services from 4 different product groups:</a:t>
            </a:r>
          </a:p>
          <a:p>
            <a:pPr lvl="1"/>
            <a:r>
              <a:rPr lang="en-CA" sz="1400" dirty="0" smtClean="0">
                <a:latin typeface="Georgia" pitchFamily="18" charset="0"/>
              </a:rPr>
              <a:t>Artificial Lift Systems</a:t>
            </a:r>
          </a:p>
          <a:p>
            <a:pPr lvl="1"/>
            <a:r>
              <a:rPr lang="en-CA" sz="1400" dirty="0" smtClean="0">
                <a:latin typeface="Georgia" pitchFamily="18" charset="0"/>
              </a:rPr>
              <a:t>Flow Control</a:t>
            </a:r>
          </a:p>
          <a:p>
            <a:pPr lvl="1"/>
            <a:r>
              <a:rPr lang="en-CA" sz="1400" dirty="0" smtClean="0">
                <a:latin typeface="Georgia" pitchFamily="18" charset="0"/>
              </a:rPr>
              <a:t>Packers / Completions </a:t>
            </a:r>
          </a:p>
          <a:p>
            <a:pPr lvl="1"/>
            <a:r>
              <a:rPr lang="en-CA" sz="1400" dirty="0" smtClean="0">
                <a:latin typeface="Georgia" pitchFamily="18" charset="0"/>
              </a:rPr>
              <a:t>Coatings</a:t>
            </a:r>
          </a:p>
          <a:p>
            <a:r>
              <a:rPr lang="en-CA" sz="1700" dirty="0">
                <a:latin typeface="Georgia" pitchFamily="18" charset="0"/>
              </a:rPr>
              <a:t>We currently hold ten (10) U.S. or Canadian product patents </a:t>
            </a:r>
          </a:p>
          <a:p>
            <a:r>
              <a:rPr lang="en-CA" sz="1700" dirty="0" smtClean="0">
                <a:latin typeface="Georgia" pitchFamily="18" charset="0"/>
              </a:rPr>
              <a:t>The majority of Evolution’s own product designs and intellectual property have been used in the industry for over a decade</a:t>
            </a:r>
          </a:p>
          <a:p>
            <a:r>
              <a:rPr lang="en-CA" sz="1700" dirty="0" smtClean="0">
                <a:latin typeface="Georgia" pitchFamily="18" charset="0"/>
              </a:rPr>
              <a:t>Our staff combined offers over 100 years of experience in the industry </a:t>
            </a:r>
          </a:p>
          <a:p>
            <a:pPr lvl="1"/>
            <a:r>
              <a:rPr lang="en-CA" sz="1400" i="1" dirty="0" smtClean="0">
                <a:latin typeface="Georgia" pitchFamily="18" charset="0"/>
              </a:rPr>
              <a:t>Take Advantage of our experience</a:t>
            </a:r>
          </a:p>
          <a:p>
            <a:endParaRPr lang="en-CA" sz="1700" dirty="0" smtClean="0">
              <a:latin typeface="Georgia" pitchFamily="18" charset="0"/>
            </a:endParaRPr>
          </a:p>
          <a:p>
            <a:endParaRPr lang="en-CA" sz="1700" dirty="0" smtClean="0">
              <a:latin typeface="Georgia" pitchFamily="18" charset="0"/>
            </a:endParaRPr>
          </a:p>
          <a:p>
            <a:endParaRPr lang="en-CA" sz="1600" dirty="0" smtClean="0">
              <a:latin typeface="Georgi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01" y="146894"/>
            <a:ext cx="7620000" cy="1181100"/>
          </a:xfrm>
          <a:prstGeom prst="rect">
            <a:avLst/>
          </a:prstGeom>
        </p:spPr>
      </p:pic>
      <p:pic>
        <p:nvPicPr>
          <p:cNvPr id="5" name="Picture 4"/>
          <p:cNvPicPr/>
          <p:nvPr/>
        </p:nvPicPr>
        <p:blipFill>
          <a:blip r:embed="rId3"/>
          <a:stretch>
            <a:fillRect/>
          </a:stretch>
        </p:blipFill>
        <p:spPr>
          <a:xfrm>
            <a:off x="10038" y="5667910"/>
            <a:ext cx="9119426" cy="241300"/>
          </a:xfrm>
          <a:prstGeom prst="rect">
            <a:avLst/>
          </a:prstGeom>
        </p:spPr>
      </p:pic>
      <p:sp>
        <p:nvSpPr>
          <p:cNvPr id="6" name="Rectangle 5"/>
          <p:cNvSpPr/>
          <p:nvPr/>
        </p:nvSpPr>
        <p:spPr>
          <a:xfrm>
            <a:off x="6732240" y="6416221"/>
            <a:ext cx="1927451" cy="369332"/>
          </a:xfrm>
          <a:prstGeom prst="rect">
            <a:avLst/>
          </a:prstGeom>
        </p:spPr>
        <p:txBody>
          <a:bodyPr wrap="none">
            <a:spAutoFit/>
          </a:bodyPr>
          <a:lstStyle/>
          <a:p>
            <a:r>
              <a:rPr lang="en-CA" dirty="0" smtClean="0">
                <a:hlinkClick r:id="rId4"/>
              </a:rPr>
              <a:t>www.eotools.com</a:t>
            </a:r>
            <a:r>
              <a:rPr lang="en-CA" dirty="0" smtClean="0"/>
              <a:t> </a:t>
            </a:r>
            <a:endParaRPr lang="en-CA" dirty="0"/>
          </a:p>
        </p:txBody>
      </p:sp>
      <p:pic>
        <p:nvPicPr>
          <p:cNvPr id="7" name="Picture 6"/>
          <p:cNvPicPr/>
          <p:nvPr/>
        </p:nvPicPr>
        <p:blipFill>
          <a:blip r:embed="rId3"/>
          <a:stretch>
            <a:fillRect/>
          </a:stretch>
        </p:blipFill>
        <p:spPr>
          <a:xfrm>
            <a:off x="0" y="1321098"/>
            <a:ext cx="9119426" cy="241300"/>
          </a:xfrm>
          <a:prstGeom prst="rect">
            <a:avLst/>
          </a:prstGeom>
        </p:spPr>
      </p:pic>
      <p:sp>
        <p:nvSpPr>
          <p:cNvPr id="8" name="Rectangle 7"/>
          <p:cNvSpPr/>
          <p:nvPr/>
        </p:nvSpPr>
        <p:spPr>
          <a:xfrm>
            <a:off x="179513" y="6021288"/>
            <a:ext cx="12601399" cy="707886"/>
          </a:xfrm>
          <a:prstGeom prst="rect">
            <a:avLst/>
          </a:prstGeom>
        </p:spPr>
        <p:txBody>
          <a:bodyPr wrap="square">
            <a:spAutoFit/>
          </a:bodyPr>
          <a:lstStyle/>
          <a:p>
            <a:r>
              <a:rPr lang="en-US" sz="2000" b="1" dirty="0"/>
              <a:t>“Knowledgeable personnel providing and developing quality products and timely </a:t>
            </a:r>
            <a:endParaRPr lang="en-US" sz="2000" b="1" dirty="0" smtClean="0"/>
          </a:p>
          <a:p>
            <a:r>
              <a:rPr lang="en-US" sz="2000" b="1" dirty="0" smtClean="0"/>
              <a:t>Solutions to </a:t>
            </a:r>
            <a:r>
              <a:rPr lang="en-US" sz="2000" b="1" dirty="0"/>
              <a:t>the Oil &amp; Gas Industry”</a:t>
            </a:r>
            <a:endParaRPr lang="en-CA" sz="2000" dirty="0"/>
          </a:p>
        </p:txBody>
      </p:sp>
    </p:spTree>
    <p:extLst>
      <p:ext uri="{BB962C8B-B14F-4D97-AF65-F5344CB8AC3E}">
        <p14:creationId xmlns:p14="http://schemas.microsoft.com/office/powerpoint/2010/main" val="17244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353590"/>
            <a:ext cx="9119426" cy="2413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926" y="5604832"/>
            <a:ext cx="4572000" cy="640080"/>
          </a:xfrm>
          <a:prstGeom prst="rect">
            <a:avLst/>
          </a:prstGeom>
        </p:spPr>
      </p:pic>
      <p:sp>
        <p:nvSpPr>
          <p:cNvPr id="7" name="Rectangle 6"/>
          <p:cNvSpPr/>
          <p:nvPr/>
        </p:nvSpPr>
        <p:spPr>
          <a:xfrm>
            <a:off x="2403673" y="476672"/>
            <a:ext cx="4190506" cy="707886"/>
          </a:xfrm>
          <a:prstGeom prst="rect">
            <a:avLst/>
          </a:prstGeom>
        </p:spPr>
        <p:txBody>
          <a:bodyPr wrap="none">
            <a:spAutoFit/>
          </a:bodyPr>
          <a:lstStyle/>
          <a:p>
            <a:r>
              <a:rPr lang="en-CA" sz="4000" b="1" dirty="0" smtClean="0"/>
              <a:t>TUBING ROTATORS</a:t>
            </a:r>
            <a:endParaRPr lang="en-CA" sz="4000" dirty="0"/>
          </a:p>
        </p:txBody>
      </p:sp>
      <p:pic>
        <p:nvPicPr>
          <p:cNvPr id="8" name="Picture 7"/>
          <p:cNvPicPr/>
          <p:nvPr/>
        </p:nvPicPr>
        <p:blipFill>
          <a:blip r:embed="rId2"/>
          <a:stretch>
            <a:fillRect/>
          </a:stretch>
        </p:blipFill>
        <p:spPr>
          <a:xfrm>
            <a:off x="10038" y="5238966"/>
            <a:ext cx="9119426" cy="241300"/>
          </a:xfrm>
          <a:prstGeom prst="rect">
            <a:avLst/>
          </a:prstGeom>
        </p:spPr>
      </p:pic>
      <p:sp>
        <p:nvSpPr>
          <p:cNvPr id="9" name="Rectangle 8"/>
          <p:cNvSpPr/>
          <p:nvPr/>
        </p:nvSpPr>
        <p:spPr>
          <a:xfrm>
            <a:off x="3535201" y="6309320"/>
            <a:ext cx="1927451" cy="369332"/>
          </a:xfrm>
          <a:prstGeom prst="rect">
            <a:avLst/>
          </a:prstGeom>
        </p:spPr>
        <p:txBody>
          <a:bodyPr wrap="none">
            <a:spAutoFit/>
          </a:bodyPr>
          <a:lstStyle/>
          <a:p>
            <a:r>
              <a:rPr lang="en-CA" b="1" dirty="0"/>
              <a:t>www.eotools.com</a:t>
            </a:r>
            <a:endParaRPr lang="en-CA"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 y="1594890"/>
            <a:ext cx="4682144" cy="3510050"/>
          </a:xfrm>
          <a:prstGeom prst="rect">
            <a:avLst/>
          </a:prstGeom>
        </p:spPr>
      </p:pic>
      <p:sp>
        <p:nvSpPr>
          <p:cNvPr id="12" name="TextBox 11"/>
          <p:cNvSpPr txBox="1"/>
          <p:nvPr/>
        </p:nvSpPr>
        <p:spPr>
          <a:xfrm>
            <a:off x="1421666" y="4581128"/>
            <a:ext cx="1832168" cy="276999"/>
          </a:xfrm>
          <a:prstGeom prst="rect">
            <a:avLst/>
          </a:prstGeom>
          <a:noFill/>
        </p:spPr>
        <p:txBody>
          <a:bodyPr wrap="none" rtlCol="0">
            <a:spAutoFit/>
          </a:bodyPr>
          <a:lstStyle/>
          <a:p>
            <a:r>
              <a:rPr lang="en-CA" sz="1200" dirty="0" smtClean="0">
                <a:solidFill>
                  <a:srgbClr val="C00000"/>
                </a:solidFill>
                <a:effectLst/>
                <a:latin typeface="Arial Black"/>
                <a:ea typeface="Calibri"/>
                <a:cs typeface="Times New Roman"/>
              </a:rPr>
              <a:t>CTR Tubing Rotator</a:t>
            </a:r>
            <a:endParaRPr lang="en-CA"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3107" y="1594890"/>
            <a:ext cx="4682144" cy="3510050"/>
          </a:xfrm>
          <a:prstGeom prst="rect">
            <a:avLst/>
          </a:prstGeom>
        </p:spPr>
      </p:pic>
      <p:sp>
        <p:nvSpPr>
          <p:cNvPr id="14" name="TextBox 13"/>
          <p:cNvSpPr txBox="1"/>
          <p:nvPr/>
        </p:nvSpPr>
        <p:spPr>
          <a:xfrm>
            <a:off x="5940152" y="4581128"/>
            <a:ext cx="2002087" cy="276999"/>
          </a:xfrm>
          <a:prstGeom prst="rect">
            <a:avLst/>
          </a:prstGeom>
          <a:noFill/>
        </p:spPr>
        <p:txBody>
          <a:bodyPr wrap="none" rtlCol="0">
            <a:spAutoFit/>
          </a:bodyPr>
          <a:lstStyle/>
          <a:p>
            <a:r>
              <a:rPr lang="en-CA" sz="1200" dirty="0" smtClean="0">
                <a:solidFill>
                  <a:srgbClr val="C00000"/>
                </a:solidFill>
                <a:effectLst/>
                <a:latin typeface="Arial Black"/>
                <a:ea typeface="Calibri"/>
                <a:cs typeface="Times New Roman"/>
              </a:rPr>
              <a:t>E-Plus Tubing Rotator</a:t>
            </a:r>
            <a:endParaRPr lang="en-CA" dirty="0"/>
          </a:p>
        </p:txBody>
      </p:sp>
    </p:spTree>
    <p:extLst>
      <p:ext uri="{BB962C8B-B14F-4D97-AF65-F5344CB8AC3E}">
        <p14:creationId xmlns:p14="http://schemas.microsoft.com/office/powerpoint/2010/main" val="3653899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03848" y="212198"/>
            <a:ext cx="2520280" cy="677108"/>
          </a:xfrm>
          <a:prstGeom prst="rect">
            <a:avLst/>
          </a:prstGeom>
          <a:noFill/>
        </p:spPr>
        <p:txBody>
          <a:bodyPr wrap="square" rtlCol="0">
            <a:spAutoFit/>
          </a:bodyPr>
          <a:lstStyle/>
          <a:p>
            <a:r>
              <a:rPr lang="en-CA" sz="2000" dirty="0" smtClean="0">
                <a:solidFill>
                  <a:srgbClr val="C00000"/>
                </a:solidFill>
                <a:latin typeface="Arial Black"/>
                <a:ea typeface="Calibri"/>
                <a:cs typeface="Times New Roman"/>
              </a:rPr>
              <a:t>Tubing Rotators</a:t>
            </a:r>
            <a:endParaRPr lang="en-CA" sz="1200" dirty="0">
              <a:solidFill>
                <a:srgbClr val="C00000"/>
              </a:solidFill>
              <a:ea typeface="Calibri"/>
              <a:cs typeface="Times New Roman"/>
            </a:endParaRPr>
          </a:p>
          <a:p>
            <a:endParaRPr lang="en-CA" dirty="0"/>
          </a:p>
        </p:txBody>
      </p:sp>
      <p:sp>
        <p:nvSpPr>
          <p:cNvPr id="10" name="TextBox 9"/>
          <p:cNvSpPr txBox="1"/>
          <p:nvPr/>
        </p:nvSpPr>
        <p:spPr>
          <a:xfrm>
            <a:off x="107504" y="679376"/>
            <a:ext cx="6192688" cy="4678204"/>
          </a:xfrm>
          <a:prstGeom prst="rect">
            <a:avLst/>
          </a:prstGeom>
          <a:noFill/>
        </p:spPr>
        <p:txBody>
          <a:bodyPr wrap="square" rtlCol="0">
            <a:spAutoFit/>
          </a:bodyPr>
          <a:lstStyle/>
          <a:p>
            <a:r>
              <a:rPr lang="en-US" sz="1400" dirty="0"/>
              <a:t>The tubing in a rod pumped well represents the second largest investment in the well.  Every day, every stroke on the pumping unit can cause wear in the tubing.  On every stroke the rods move up and down in the tubing.  The rods will always tend to lie on the downside of the tubing so on every stroke of the pumping unit the rods are wearing a path into the metal of the tubing, a path that will become a hole in the tubing.</a:t>
            </a:r>
            <a:endParaRPr lang="en-CA" sz="1400" dirty="0"/>
          </a:p>
          <a:p>
            <a:r>
              <a:rPr lang="en-US" sz="1400" dirty="0"/>
              <a:t> </a:t>
            </a:r>
            <a:endParaRPr lang="en-CA" sz="1400" dirty="0"/>
          </a:p>
          <a:p>
            <a:r>
              <a:rPr lang="en-US" sz="1400" dirty="0"/>
              <a:t>In a typical pumping well running at 10 strokes per minute, the rods will move against the tubing 14.400 times everyday.  This wear will eventually cause a tubing failure.  You are paying for a full 360°of tubing, yet because of the way the rods act in the tubing, you are only getting the use of 20° o f the tubing.</a:t>
            </a:r>
            <a:endParaRPr lang="en-CA" sz="1400" dirty="0"/>
          </a:p>
          <a:p>
            <a:r>
              <a:rPr lang="en-US" sz="1400" dirty="0"/>
              <a:t> </a:t>
            </a:r>
            <a:endParaRPr lang="en-CA" sz="1400" dirty="0"/>
          </a:p>
          <a:p>
            <a:r>
              <a:rPr lang="en-US" sz="1400" dirty="0"/>
              <a:t>Rod rotators will reduce wear on the rods.  Unfortunately the rods still lie in the tubing and wear away at the tubing.</a:t>
            </a:r>
            <a:endParaRPr lang="en-CA" sz="1400" dirty="0"/>
          </a:p>
          <a:p>
            <a:r>
              <a:rPr lang="en-US" sz="1400" dirty="0"/>
              <a:t> </a:t>
            </a:r>
            <a:endParaRPr lang="en-CA" sz="1400" dirty="0"/>
          </a:p>
          <a:p>
            <a:r>
              <a:rPr lang="en-US" sz="1400" dirty="0"/>
              <a:t>There is a system that will give you the full use of the tubing you paid for.  The Evolution Tubing Rotators use a very simple idea.  Rotate the tubing.  By rotating the tubing, the wear from the rod is equally distributed over the entire area of the tubing.  The tubing will last longer and stay in the well where you want it to be.</a:t>
            </a:r>
            <a:endParaRPr lang="en-CA" sz="1400" dirty="0"/>
          </a:p>
          <a:p>
            <a:pPr lvl="0"/>
            <a:endParaRPr lang="en-CA" sz="1600" dirty="0"/>
          </a:p>
          <a:p>
            <a:endParaRPr lang="en-CA"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892523"/>
            <a:ext cx="4252858" cy="191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444208" y="230656"/>
            <a:ext cx="2457450" cy="6391275"/>
          </a:xfrm>
          <a:prstGeom prst="rect">
            <a:avLst/>
          </a:prstGeom>
          <a:gradFill rotWithShape="1">
            <a:gsLst>
              <a:gs pos="0">
                <a:srgbClr val="969696">
                  <a:alpha val="0"/>
                </a:srgbClr>
              </a:gs>
              <a:gs pos="100000">
                <a:srgbClr val="000000"/>
              </a:gs>
            </a:gsLst>
            <a:lin ang="5400000" scaled="1"/>
          </a:gradFill>
          <a:ln>
            <a:noFill/>
          </a:ln>
        </p:spPr>
      </p:pic>
    </p:spTree>
    <p:extLst>
      <p:ext uri="{BB962C8B-B14F-4D97-AF65-F5344CB8AC3E}">
        <p14:creationId xmlns:p14="http://schemas.microsoft.com/office/powerpoint/2010/main" val="3740971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64941"/>
            <a:ext cx="2743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203848" y="212198"/>
            <a:ext cx="2520280" cy="677108"/>
          </a:xfrm>
          <a:prstGeom prst="rect">
            <a:avLst/>
          </a:prstGeom>
          <a:noFill/>
        </p:spPr>
        <p:txBody>
          <a:bodyPr wrap="square" rtlCol="0">
            <a:spAutoFit/>
          </a:bodyPr>
          <a:lstStyle/>
          <a:p>
            <a:r>
              <a:rPr lang="en-CA" sz="2000" dirty="0" smtClean="0">
                <a:solidFill>
                  <a:srgbClr val="C00000"/>
                </a:solidFill>
                <a:latin typeface="Arial Black"/>
                <a:ea typeface="Calibri"/>
                <a:cs typeface="Times New Roman"/>
              </a:rPr>
              <a:t>Tubing Rotators</a:t>
            </a:r>
            <a:endParaRPr lang="en-CA" sz="1200" dirty="0">
              <a:solidFill>
                <a:srgbClr val="C00000"/>
              </a:solidFill>
              <a:ea typeface="Calibri"/>
              <a:cs typeface="Times New Roman"/>
            </a:endParaRPr>
          </a:p>
          <a:p>
            <a:endParaRPr lang="en-CA" dirty="0"/>
          </a:p>
        </p:txBody>
      </p:sp>
      <p:sp>
        <p:nvSpPr>
          <p:cNvPr id="2" name="TextBox 1"/>
          <p:cNvSpPr txBox="1"/>
          <p:nvPr/>
        </p:nvSpPr>
        <p:spPr>
          <a:xfrm>
            <a:off x="33738" y="692696"/>
            <a:ext cx="4951933" cy="4031873"/>
          </a:xfrm>
          <a:prstGeom prst="rect">
            <a:avLst/>
          </a:prstGeom>
          <a:noFill/>
        </p:spPr>
        <p:txBody>
          <a:bodyPr wrap="none" rtlCol="0">
            <a:spAutoFit/>
          </a:bodyPr>
          <a:lstStyle/>
          <a:p>
            <a:r>
              <a:rPr lang="en-US" sz="1400" dirty="0"/>
              <a:t>After the installation, The CTR Tubing Rotator can be operated </a:t>
            </a:r>
            <a:endParaRPr lang="en-US" sz="1400" dirty="0" smtClean="0"/>
          </a:p>
          <a:p>
            <a:r>
              <a:rPr lang="en-US" sz="1400" dirty="0" smtClean="0"/>
              <a:t>through </a:t>
            </a:r>
            <a:r>
              <a:rPr lang="en-US" sz="1400" dirty="0"/>
              <a:t>one of three methods:</a:t>
            </a:r>
            <a:endParaRPr lang="en-CA" sz="1400" dirty="0"/>
          </a:p>
          <a:p>
            <a:r>
              <a:rPr lang="en-US" sz="1400" dirty="0"/>
              <a:t> </a:t>
            </a:r>
            <a:endParaRPr lang="en-CA" sz="1400" dirty="0"/>
          </a:p>
          <a:p>
            <a:r>
              <a:rPr lang="en-US" sz="1400" b="1" dirty="0"/>
              <a:t>Manually Driven</a:t>
            </a:r>
            <a:endParaRPr lang="en-CA" sz="1400" dirty="0"/>
          </a:p>
          <a:p>
            <a:pPr lvl="0"/>
            <a:r>
              <a:rPr lang="en-US" sz="1400" dirty="0"/>
              <a:t>Allows the operator to rotate the tubing on a daily basis.</a:t>
            </a:r>
            <a:endParaRPr lang="en-CA" sz="1400" dirty="0"/>
          </a:p>
          <a:p>
            <a:pPr lvl="0"/>
            <a:r>
              <a:rPr lang="en-US" sz="1400" dirty="0"/>
              <a:t>Simply crank on the handle to rotate the tubing.</a:t>
            </a:r>
            <a:endParaRPr lang="en-CA" sz="1400" dirty="0"/>
          </a:p>
          <a:p>
            <a:r>
              <a:rPr lang="en-US" sz="1400" dirty="0"/>
              <a:t> </a:t>
            </a:r>
            <a:endParaRPr lang="en-CA" sz="1400" dirty="0"/>
          </a:p>
          <a:p>
            <a:r>
              <a:rPr lang="en-US" sz="1400" b="1" dirty="0"/>
              <a:t>Mechanically Driven</a:t>
            </a:r>
            <a:endParaRPr lang="en-CA" sz="1400" dirty="0"/>
          </a:p>
          <a:p>
            <a:pPr lvl="0"/>
            <a:r>
              <a:rPr lang="en-US" sz="1400" dirty="0"/>
              <a:t>Connected to the walking beam of the pump jack.</a:t>
            </a:r>
            <a:endParaRPr lang="en-CA" sz="1400" dirty="0"/>
          </a:p>
          <a:p>
            <a:pPr lvl="0"/>
            <a:r>
              <a:rPr lang="en-US" sz="1400" dirty="0"/>
              <a:t>Drive transmission through cable, ratchet, or manual.</a:t>
            </a:r>
            <a:endParaRPr lang="en-CA" sz="1400" dirty="0"/>
          </a:p>
          <a:p>
            <a:r>
              <a:rPr lang="en-US" sz="1400" dirty="0"/>
              <a:t> </a:t>
            </a:r>
            <a:endParaRPr lang="en-CA" sz="1400" dirty="0"/>
          </a:p>
          <a:p>
            <a:r>
              <a:rPr lang="en-US" sz="1400" b="1" dirty="0"/>
              <a:t>Electric Motor Driven</a:t>
            </a:r>
            <a:endParaRPr lang="en-CA" sz="1400" dirty="0"/>
          </a:p>
          <a:p>
            <a:pPr lvl="0"/>
            <a:r>
              <a:rPr lang="en-US" sz="1400" dirty="0"/>
              <a:t>Connects to on site power </a:t>
            </a:r>
            <a:r>
              <a:rPr lang="en-US" sz="1400" dirty="0" smtClean="0"/>
              <a:t>(3 </a:t>
            </a:r>
            <a:r>
              <a:rPr lang="en-US" sz="1400" dirty="0"/>
              <a:t>phase</a:t>
            </a:r>
            <a:r>
              <a:rPr lang="en-US" sz="1400" dirty="0" smtClean="0"/>
              <a:t>), </a:t>
            </a:r>
            <a:r>
              <a:rPr lang="en-US" sz="1400" dirty="0"/>
              <a:t>(single phase) or 12 volt.</a:t>
            </a:r>
            <a:endParaRPr lang="en-CA" sz="1400" dirty="0"/>
          </a:p>
          <a:p>
            <a:pPr lvl="0"/>
            <a:r>
              <a:rPr lang="en-US" sz="1400" dirty="0"/>
              <a:t>Uses high ratio speed reducer.</a:t>
            </a:r>
            <a:endParaRPr lang="en-CA" sz="1400" dirty="0"/>
          </a:p>
          <a:p>
            <a:r>
              <a:rPr lang="en-US" sz="1400" dirty="0"/>
              <a:t> </a:t>
            </a:r>
            <a:endParaRPr lang="en-CA" sz="1400" dirty="0"/>
          </a:p>
          <a:p>
            <a:r>
              <a:rPr lang="en-US" sz="1400" dirty="0"/>
              <a:t>All options are provided with a shear mechanism to prevent over </a:t>
            </a:r>
            <a:endParaRPr lang="en-US" sz="1400" dirty="0" smtClean="0"/>
          </a:p>
          <a:p>
            <a:r>
              <a:rPr lang="en-US" sz="1400" dirty="0" err="1" smtClean="0"/>
              <a:t>torquing</a:t>
            </a:r>
            <a:r>
              <a:rPr lang="en-US" sz="1400" dirty="0" smtClean="0"/>
              <a:t> </a:t>
            </a:r>
            <a:r>
              <a:rPr lang="en-US" sz="1400" dirty="0"/>
              <a:t>of the tubing string.</a:t>
            </a:r>
            <a:endParaRPr lang="en-CA" sz="1400" dirty="0"/>
          </a:p>
          <a:p>
            <a:endParaRPr lang="en-CA" dirty="0"/>
          </a:p>
        </p:txBody>
      </p:sp>
      <p:sp>
        <p:nvSpPr>
          <p:cNvPr id="16" name="TextBox 15"/>
          <p:cNvSpPr txBox="1"/>
          <p:nvPr/>
        </p:nvSpPr>
        <p:spPr>
          <a:xfrm>
            <a:off x="6003471" y="2773498"/>
            <a:ext cx="2731389" cy="553998"/>
          </a:xfrm>
          <a:prstGeom prst="rect">
            <a:avLst/>
          </a:prstGeom>
          <a:noFill/>
        </p:spPr>
        <p:txBody>
          <a:bodyPr wrap="none" rtlCol="0">
            <a:spAutoFit/>
          </a:bodyPr>
          <a:lstStyle/>
          <a:p>
            <a:r>
              <a:rPr lang="en-CA" sz="1200" dirty="0" smtClean="0">
                <a:solidFill>
                  <a:srgbClr val="C00000"/>
                </a:solidFill>
                <a:latin typeface="Arial Black"/>
                <a:ea typeface="Calibri"/>
                <a:cs typeface="Times New Roman"/>
              </a:rPr>
              <a:t>Mechanical Bracket Assembly</a:t>
            </a:r>
            <a:endParaRPr lang="en-CA" sz="1200" dirty="0">
              <a:solidFill>
                <a:srgbClr val="C00000"/>
              </a:solidFill>
              <a:ea typeface="Calibri"/>
              <a:cs typeface="Times New Roman"/>
            </a:endParaRPr>
          </a:p>
          <a:p>
            <a:endParaRPr lang="en-CA" dirty="0"/>
          </a:p>
        </p:txBody>
      </p:sp>
      <p:sp>
        <p:nvSpPr>
          <p:cNvPr id="17" name="TextBox 16"/>
          <p:cNvSpPr txBox="1"/>
          <p:nvPr/>
        </p:nvSpPr>
        <p:spPr>
          <a:xfrm>
            <a:off x="5446717" y="6336054"/>
            <a:ext cx="3154005" cy="276999"/>
          </a:xfrm>
          <a:prstGeom prst="rect">
            <a:avLst/>
          </a:prstGeom>
          <a:noFill/>
        </p:spPr>
        <p:txBody>
          <a:bodyPr wrap="none" rtlCol="0">
            <a:spAutoFit/>
          </a:bodyPr>
          <a:lstStyle/>
          <a:p>
            <a:r>
              <a:rPr lang="en-CA" sz="1200" dirty="0" smtClean="0">
                <a:solidFill>
                  <a:srgbClr val="C00000"/>
                </a:solidFill>
                <a:latin typeface="Arial Black"/>
                <a:ea typeface="Calibri"/>
                <a:cs typeface="Times New Roman"/>
              </a:rPr>
              <a:t>Electric Motor &amp; Bracket Assembly</a:t>
            </a:r>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571" y="2892766"/>
            <a:ext cx="5306429" cy="39780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12283"/>
            <a:ext cx="4682144" cy="3510050"/>
          </a:xfrm>
          <a:prstGeom prst="rect">
            <a:avLst/>
          </a:prstGeom>
        </p:spPr>
      </p:pic>
      <p:sp>
        <p:nvSpPr>
          <p:cNvPr id="9" name="TextBox 8"/>
          <p:cNvSpPr txBox="1"/>
          <p:nvPr/>
        </p:nvSpPr>
        <p:spPr>
          <a:xfrm>
            <a:off x="1322231" y="6336055"/>
            <a:ext cx="2374946" cy="276999"/>
          </a:xfrm>
          <a:prstGeom prst="rect">
            <a:avLst/>
          </a:prstGeom>
          <a:noFill/>
        </p:spPr>
        <p:txBody>
          <a:bodyPr wrap="none" rtlCol="0">
            <a:spAutoFit/>
          </a:bodyPr>
          <a:lstStyle/>
          <a:p>
            <a:r>
              <a:rPr lang="en-CA" sz="1200" dirty="0" smtClean="0">
                <a:solidFill>
                  <a:srgbClr val="C00000"/>
                </a:solidFill>
                <a:latin typeface="Arial Black"/>
                <a:ea typeface="Calibri"/>
                <a:cs typeface="Times New Roman"/>
              </a:rPr>
              <a:t>Manual Bracket Assembly</a:t>
            </a:r>
            <a:endParaRPr lang="en-CA" dirty="0"/>
          </a:p>
        </p:txBody>
      </p:sp>
    </p:spTree>
    <p:extLst>
      <p:ext uri="{BB962C8B-B14F-4D97-AF65-F5344CB8AC3E}">
        <p14:creationId xmlns:p14="http://schemas.microsoft.com/office/powerpoint/2010/main" val="4108277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374" y="212198"/>
            <a:ext cx="4681737" cy="3511304"/>
          </a:xfrm>
          <a:prstGeom prst="rect">
            <a:avLst/>
          </a:prstGeom>
          <a:noFill/>
          <a:ln>
            <a:noFill/>
          </a:ln>
          <a:effec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667" y="3212976"/>
            <a:ext cx="4681737" cy="351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93884" y="239986"/>
            <a:ext cx="3384377" cy="677108"/>
          </a:xfrm>
          <a:prstGeom prst="rect">
            <a:avLst/>
          </a:prstGeom>
          <a:noFill/>
        </p:spPr>
        <p:txBody>
          <a:bodyPr wrap="square" rtlCol="0">
            <a:spAutoFit/>
          </a:bodyPr>
          <a:lstStyle/>
          <a:p>
            <a:r>
              <a:rPr lang="en-CA" sz="2000" dirty="0" smtClean="0">
                <a:solidFill>
                  <a:srgbClr val="C00000"/>
                </a:solidFill>
                <a:latin typeface="Arial Black"/>
                <a:ea typeface="Calibri"/>
                <a:cs typeface="Times New Roman"/>
              </a:rPr>
              <a:t>E-Plus Tubing Rotator</a:t>
            </a:r>
            <a:endParaRPr lang="en-CA" sz="1200" dirty="0">
              <a:solidFill>
                <a:srgbClr val="C00000"/>
              </a:solidFill>
              <a:ea typeface="Calibri"/>
              <a:cs typeface="Times New Roman"/>
            </a:endParaRPr>
          </a:p>
          <a:p>
            <a:endParaRPr lang="en-CA" dirty="0"/>
          </a:p>
        </p:txBody>
      </p:sp>
      <p:sp>
        <p:nvSpPr>
          <p:cNvPr id="9" name="TextBox 8"/>
          <p:cNvSpPr txBox="1"/>
          <p:nvPr/>
        </p:nvSpPr>
        <p:spPr>
          <a:xfrm>
            <a:off x="467544" y="1215123"/>
            <a:ext cx="4968552" cy="5016758"/>
          </a:xfrm>
          <a:prstGeom prst="rect">
            <a:avLst/>
          </a:prstGeom>
          <a:noFill/>
        </p:spPr>
        <p:txBody>
          <a:bodyPr wrap="square" rtlCol="0">
            <a:spAutoFit/>
          </a:bodyPr>
          <a:lstStyle/>
          <a:p>
            <a:pPr marL="285750" lvl="0" indent="-285750">
              <a:buFont typeface="Arial" pitchFamily="34" charset="0"/>
              <a:buChar char="•"/>
            </a:pPr>
            <a:r>
              <a:rPr lang="en-US" sz="1600" b="1" dirty="0"/>
              <a:t>Complies with API 6A bolting requirement</a:t>
            </a:r>
            <a:endParaRPr lang="en-CA" sz="1600" dirty="0"/>
          </a:p>
          <a:p>
            <a:pPr marL="285750" lvl="0" indent="-285750">
              <a:buFont typeface="Arial" pitchFamily="34" charset="0"/>
              <a:buChar char="•"/>
            </a:pPr>
            <a:r>
              <a:rPr lang="en-US" sz="1600" dirty="0" smtClean="0"/>
              <a:t>Adds only 4.50” to Wellhead height</a:t>
            </a:r>
          </a:p>
          <a:p>
            <a:pPr marL="285750" lvl="0" indent="-285750">
              <a:buFont typeface="Arial" pitchFamily="34" charset="0"/>
              <a:buChar char="•"/>
            </a:pPr>
            <a:r>
              <a:rPr lang="en-US" sz="1600" dirty="0" smtClean="0"/>
              <a:t>Simple </a:t>
            </a:r>
            <a:r>
              <a:rPr lang="en-US" sz="1600" dirty="0"/>
              <a:t>installation and removal</a:t>
            </a:r>
            <a:endParaRPr lang="en-CA" sz="1600" dirty="0"/>
          </a:p>
          <a:p>
            <a:pPr marL="285750" lvl="0" indent="-285750">
              <a:buFont typeface="Arial" pitchFamily="34" charset="0"/>
              <a:buChar char="•"/>
            </a:pPr>
            <a:r>
              <a:rPr lang="en-US" sz="1600" dirty="0"/>
              <a:t>Can adapt to an API wellhead in its range</a:t>
            </a:r>
            <a:endParaRPr lang="en-CA" sz="1600" dirty="0"/>
          </a:p>
          <a:p>
            <a:pPr marL="285750" lvl="0" indent="-285750">
              <a:buFont typeface="Arial" pitchFamily="34" charset="0"/>
              <a:buChar char="•"/>
            </a:pPr>
            <a:r>
              <a:rPr lang="en-US" sz="1600" dirty="0"/>
              <a:t>Can adapt to an API wellhead in its range</a:t>
            </a:r>
            <a:endParaRPr lang="en-CA" sz="1600" dirty="0"/>
          </a:p>
          <a:p>
            <a:pPr marL="285750" lvl="0" indent="-285750">
              <a:buFont typeface="Arial" pitchFamily="34" charset="0"/>
              <a:buChar char="•"/>
            </a:pPr>
            <a:r>
              <a:rPr lang="en-US" sz="1600" dirty="0"/>
              <a:t>Lower Ring Gasket can be pressure tested</a:t>
            </a:r>
            <a:endParaRPr lang="en-CA" sz="1600" dirty="0"/>
          </a:p>
          <a:p>
            <a:pPr marL="285750" lvl="0" indent="-285750">
              <a:buFont typeface="Arial" pitchFamily="34" charset="0"/>
              <a:buChar char="•"/>
            </a:pPr>
            <a:r>
              <a:rPr lang="en-US" sz="1600" dirty="0"/>
              <a:t>Virtually maintenance free</a:t>
            </a:r>
            <a:endParaRPr lang="en-CA" sz="1600" dirty="0"/>
          </a:p>
          <a:p>
            <a:pPr marL="285750" lvl="0" indent="-285750">
              <a:buFont typeface="Arial" pitchFamily="34" charset="0"/>
              <a:buChar char="•"/>
            </a:pPr>
            <a:r>
              <a:rPr lang="en-US" sz="1600" dirty="0"/>
              <a:t>Can be adapted for thermal applications up to 21°C</a:t>
            </a:r>
            <a:endParaRPr lang="en-CA" sz="1600" dirty="0"/>
          </a:p>
          <a:p>
            <a:pPr marL="285750" lvl="0" indent="-285750">
              <a:buFont typeface="Arial" pitchFamily="34" charset="0"/>
              <a:buChar char="•"/>
            </a:pPr>
            <a:r>
              <a:rPr lang="en-US" sz="1600" dirty="0"/>
              <a:t>Abnormal pump wear eliminated </a:t>
            </a:r>
            <a:endParaRPr lang="en-CA" sz="1600" dirty="0"/>
          </a:p>
          <a:p>
            <a:pPr marL="285750" lvl="0" indent="-285750">
              <a:buFont typeface="Arial" pitchFamily="34" charset="0"/>
              <a:buChar char="•"/>
            </a:pPr>
            <a:r>
              <a:rPr lang="en-US" sz="1600" dirty="0"/>
              <a:t>Sand build-up in pump barrel eliminated</a:t>
            </a:r>
            <a:endParaRPr lang="en-CA" sz="1600" dirty="0"/>
          </a:p>
          <a:p>
            <a:pPr marL="285750" lvl="0" indent="-285750">
              <a:buFont typeface="Arial" pitchFamily="34" charset="0"/>
              <a:buChar char="•"/>
            </a:pPr>
            <a:r>
              <a:rPr lang="en-US" sz="1600" dirty="0"/>
              <a:t>Enhances corrosion inhibitors</a:t>
            </a:r>
            <a:endParaRPr lang="en-CA" sz="1600" dirty="0"/>
          </a:p>
          <a:p>
            <a:pPr marL="285750" lvl="0" indent="-285750">
              <a:buFont typeface="Arial" pitchFamily="34" charset="0"/>
              <a:buChar char="•"/>
            </a:pPr>
            <a:r>
              <a:rPr lang="en-US" sz="1600" dirty="0"/>
              <a:t>Prolongs Tubing life 6-10 times</a:t>
            </a:r>
            <a:endParaRPr lang="en-CA" sz="1600" dirty="0"/>
          </a:p>
          <a:p>
            <a:pPr marL="285750" lvl="0" indent="-285750">
              <a:buFont typeface="Arial" pitchFamily="34" charset="0"/>
              <a:buChar char="•"/>
            </a:pPr>
            <a:r>
              <a:rPr lang="en-US" sz="1600" dirty="0"/>
              <a:t>Paraffin build-up eliminated (in most cases)</a:t>
            </a:r>
            <a:endParaRPr lang="en-CA" sz="1600" dirty="0"/>
          </a:p>
          <a:p>
            <a:pPr marL="285750" lvl="0" indent="-285750">
              <a:buFont typeface="Arial" pitchFamily="34" charset="0"/>
              <a:buChar char="•"/>
            </a:pPr>
            <a:r>
              <a:rPr lang="en-US" sz="1600" dirty="0"/>
              <a:t>Rod hang-up eliminated (in most cases)</a:t>
            </a:r>
            <a:endParaRPr lang="en-CA" sz="1600" dirty="0"/>
          </a:p>
          <a:p>
            <a:pPr marL="285750" lvl="0" indent="-285750">
              <a:buFont typeface="Arial" pitchFamily="34" charset="0"/>
              <a:buChar char="•"/>
            </a:pPr>
            <a:r>
              <a:rPr lang="en-US" sz="1600" dirty="0"/>
              <a:t>Replaces the conventional hanger </a:t>
            </a:r>
            <a:endParaRPr lang="en-CA" sz="1600" dirty="0"/>
          </a:p>
          <a:p>
            <a:pPr marL="285750" lvl="0" indent="-285750">
              <a:buFont typeface="Arial" pitchFamily="34" charset="0"/>
              <a:buChar char="•"/>
            </a:pPr>
            <a:r>
              <a:rPr lang="en-US" sz="1600" dirty="0"/>
              <a:t>Maintains well control while stripping BOP’s</a:t>
            </a:r>
            <a:endParaRPr lang="en-CA" sz="1600" dirty="0"/>
          </a:p>
          <a:p>
            <a:pPr marL="285750" lvl="0" indent="-285750">
              <a:buFont typeface="Arial" pitchFamily="34" charset="0"/>
              <a:buChar char="•"/>
            </a:pPr>
            <a:r>
              <a:rPr lang="en-US" sz="1600" dirty="0"/>
              <a:t>Can utilize manual, mechanical (pump jack) or electric (110V, 460V or 12 volt)</a:t>
            </a:r>
            <a:endParaRPr lang="en-CA" sz="1600" dirty="0"/>
          </a:p>
          <a:p>
            <a:pPr lvl="0"/>
            <a:endParaRPr lang="en-CA" sz="1600" dirty="0"/>
          </a:p>
          <a:p>
            <a:endParaRPr lang="en-CA" sz="1600" dirty="0"/>
          </a:p>
        </p:txBody>
      </p:sp>
      <p:sp>
        <p:nvSpPr>
          <p:cNvPr id="10" name="TextBox 9"/>
          <p:cNvSpPr txBox="1"/>
          <p:nvPr/>
        </p:nvSpPr>
        <p:spPr>
          <a:xfrm>
            <a:off x="5796136" y="6169008"/>
            <a:ext cx="1991058" cy="553998"/>
          </a:xfrm>
          <a:prstGeom prst="rect">
            <a:avLst/>
          </a:prstGeom>
          <a:noFill/>
        </p:spPr>
        <p:txBody>
          <a:bodyPr wrap="none" rtlCol="0">
            <a:spAutoFit/>
          </a:bodyPr>
          <a:lstStyle/>
          <a:p>
            <a:r>
              <a:rPr lang="en-CA" sz="1200" dirty="0" smtClean="0">
                <a:solidFill>
                  <a:srgbClr val="C00000"/>
                </a:solidFill>
                <a:latin typeface="Arial Black"/>
                <a:ea typeface="Calibri"/>
                <a:cs typeface="Times New Roman"/>
              </a:rPr>
              <a:t>A-Plus Tubing Hanger</a:t>
            </a:r>
            <a:endParaRPr lang="en-CA" sz="1200" dirty="0">
              <a:solidFill>
                <a:srgbClr val="C00000"/>
              </a:solidFill>
              <a:ea typeface="Calibri"/>
              <a:cs typeface="Times New Roman"/>
            </a:endParaRPr>
          </a:p>
          <a:p>
            <a:endParaRPr lang="en-CA" dirty="0"/>
          </a:p>
        </p:txBody>
      </p:sp>
    </p:spTree>
    <p:extLst>
      <p:ext uri="{BB962C8B-B14F-4D97-AF65-F5344CB8AC3E}">
        <p14:creationId xmlns:p14="http://schemas.microsoft.com/office/powerpoint/2010/main" val="80166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0174" y="279266"/>
            <a:ext cx="3443651" cy="400110"/>
          </a:xfrm>
          <a:prstGeom prst="rect">
            <a:avLst/>
          </a:prstGeom>
          <a:noFill/>
        </p:spPr>
        <p:txBody>
          <a:bodyPr wrap="square" rtlCol="0">
            <a:spAutoFit/>
          </a:bodyPr>
          <a:lstStyle/>
          <a:p>
            <a:r>
              <a:rPr lang="en-CA" sz="2000" dirty="0" smtClean="0">
                <a:solidFill>
                  <a:srgbClr val="C00000"/>
                </a:solidFill>
                <a:latin typeface="Arial Black"/>
                <a:ea typeface="Calibri"/>
                <a:cs typeface="Times New Roman"/>
              </a:rPr>
              <a:t>Customer Testimonials</a:t>
            </a:r>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856" y="2181153"/>
            <a:ext cx="4682144" cy="3510050"/>
          </a:xfrm>
          <a:prstGeom prst="rect">
            <a:avLst/>
          </a:prstGeom>
        </p:spPr>
      </p:pic>
      <p:sp>
        <p:nvSpPr>
          <p:cNvPr id="9" name="TextBox 8"/>
          <p:cNvSpPr txBox="1"/>
          <p:nvPr/>
        </p:nvSpPr>
        <p:spPr>
          <a:xfrm>
            <a:off x="107504" y="679376"/>
            <a:ext cx="8928992" cy="584775"/>
          </a:xfrm>
          <a:prstGeom prst="rect">
            <a:avLst/>
          </a:prstGeom>
          <a:noFill/>
        </p:spPr>
        <p:txBody>
          <a:bodyPr wrap="square" rtlCol="0">
            <a:spAutoFit/>
          </a:bodyPr>
          <a:lstStyle/>
          <a:p>
            <a:pPr lvl="0"/>
            <a:endParaRPr lang="en-CA" sz="1600" dirty="0"/>
          </a:p>
          <a:p>
            <a:endParaRPr lang="en-CA" sz="1600" dirty="0"/>
          </a:p>
        </p:txBody>
      </p:sp>
      <p:sp>
        <p:nvSpPr>
          <p:cNvPr id="2" name="Rectangle 2"/>
          <p:cNvSpPr>
            <a:spLocks noChangeArrowheads="1"/>
          </p:cNvSpPr>
          <p:nvPr/>
        </p:nvSpPr>
        <p:spPr bwMode="auto">
          <a:xfrm>
            <a:off x="74783" y="1412776"/>
            <a:ext cx="89894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“Evolution’s tools are very user friendly and easy to install.  Their CRTA Anchors set and release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well even in deviations. Evolution’s Rotators have been installed on our wells and we have never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had any issues with them to date. Most have been on for more than a year and are running fine.”</a:t>
            </a:r>
            <a:endParaRPr kumimoji="0" lang="en-C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Petro Canada / Southern Alberta Region	</a:t>
            </a:r>
            <a:endParaRPr kumimoji="0" lang="en-US"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3" name="Rectangle 3"/>
          <p:cNvSpPr>
            <a:spLocks noChangeArrowheads="1"/>
          </p:cNvSpPr>
          <p:nvPr/>
        </p:nvSpPr>
        <p:spPr bwMode="auto">
          <a:xfrm>
            <a:off x="0"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32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251520" y="3429000"/>
            <a:ext cx="4945072"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24075" algn="l"/>
              </a:tabLst>
            </a:pPr>
            <a:r>
              <a:rPr kumimoji="0" lang="en-US" sz="11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“I believe the Evolution line of Tubing Rotators, are </a:t>
            </a:r>
          </a:p>
          <a:p>
            <a:pPr marL="0" marR="0" lvl="0" indent="0" algn="l" defTabSz="914400" rtl="0" eaLnBrk="1" fontAlgn="base" latinLnBrk="0" hangingPunct="1">
              <a:lnSpc>
                <a:spcPct val="100000"/>
              </a:lnSpc>
              <a:spcBef>
                <a:spcPct val="0"/>
              </a:spcBef>
              <a:spcAft>
                <a:spcPct val="0"/>
              </a:spcAft>
              <a:buClrTx/>
              <a:buSzTx/>
              <a:buFontTx/>
              <a:buNone/>
              <a:tabLst>
                <a:tab pos="2124075" algn="l"/>
              </a:tabLst>
            </a:pP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The most cost effective than that of the competition. </a:t>
            </a:r>
          </a:p>
          <a:p>
            <a:pPr marL="0" marR="0" lvl="0" indent="0" algn="l" defTabSz="914400" rtl="0" eaLnBrk="1" fontAlgn="base" latinLnBrk="0" hangingPunct="1">
              <a:lnSpc>
                <a:spcPct val="100000"/>
              </a:lnSpc>
              <a:spcBef>
                <a:spcPct val="0"/>
              </a:spcBef>
              <a:spcAft>
                <a:spcPct val="0"/>
              </a:spcAft>
              <a:buClrTx/>
              <a:buSzTx/>
              <a:buFontTx/>
              <a:buNone/>
              <a:tabLst>
                <a:tab pos="2124075" algn="l"/>
              </a:tabLst>
            </a:pP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Not having serviced one yet makes me believe the </a:t>
            </a:r>
          </a:p>
          <a:p>
            <a:pPr marL="0" marR="0" lvl="0" indent="0" algn="l" defTabSz="914400" rtl="0" eaLnBrk="1" fontAlgn="base" latinLnBrk="0" hangingPunct="1">
              <a:lnSpc>
                <a:spcPct val="100000"/>
              </a:lnSpc>
              <a:spcBef>
                <a:spcPct val="0"/>
              </a:spcBef>
              <a:spcAft>
                <a:spcPct val="0"/>
              </a:spcAft>
              <a:buClrTx/>
              <a:buSzTx/>
              <a:buFontTx/>
              <a:buNone/>
              <a:tabLst>
                <a:tab pos="2124075" algn="l"/>
              </a:tabLst>
            </a:pP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durability of the product is far superior to any other </a:t>
            </a:r>
          </a:p>
          <a:p>
            <a:pPr marL="0" marR="0" lvl="0" indent="0" algn="l" defTabSz="914400" rtl="0" eaLnBrk="1" fontAlgn="base" latinLnBrk="0" hangingPunct="1">
              <a:lnSpc>
                <a:spcPct val="100000"/>
              </a:lnSpc>
              <a:spcBef>
                <a:spcPct val="0"/>
              </a:spcBef>
              <a:spcAft>
                <a:spcPct val="0"/>
              </a:spcAft>
              <a:buClrTx/>
              <a:buSzTx/>
              <a:buFontTx/>
              <a:buNone/>
              <a:tabLst>
                <a:tab pos="2124075" algn="l"/>
              </a:tabLst>
            </a:pP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models I have come across.”</a:t>
            </a:r>
            <a:r>
              <a:rPr kumimoji="0" lang="en-US" sz="1600" b="1" i="0" u="none" strike="noStrike" cap="none" normalizeH="0" baseline="0" dirty="0" smtClean="0">
                <a:ln>
                  <a:noFill/>
                </a:ln>
                <a:effectLst/>
                <a:latin typeface="Arial" pitchFamily="34" charset="0"/>
                <a:ea typeface="Times New Roman" pitchFamily="18" charset="0"/>
                <a:cs typeface="Arial" pitchFamily="34" charset="0"/>
              </a:rPr>
              <a:t/>
            </a:r>
            <a:br>
              <a:rPr kumimoji="0" lang="en-US" sz="1600" b="1" i="0" u="none" strike="noStrike" cap="none" normalizeH="0" baseline="0" dirty="0" smtClean="0">
                <a:ln>
                  <a:noFill/>
                </a:ln>
                <a:effectLst/>
                <a:latin typeface="Arial" pitchFamily="34" charset="0"/>
                <a:ea typeface="Times New Roman" pitchFamily="18" charset="0"/>
                <a:cs typeface="Arial" pitchFamily="34" charset="0"/>
              </a:rPr>
            </a:br>
            <a:endParaRPr kumimoji="0" lang="en-C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24075" algn="l"/>
              </a:tabLst>
            </a:pPr>
            <a:r>
              <a:rPr kumimoji="0" lang="en-US" sz="1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CE Franklin Ltd / Provost, Alberta</a:t>
            </a:r>
            <a:endParaRPr kumimoji="0" lang="en-US" sz="1200" b="0" i="0" u="none"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874298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04663"/>
            <a:ext cx="3303270" cy="32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784" y="478711"/>
            <a:ext cx="296037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399" y="2523183"/>
            <a:ext cx="2103120" cy="10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2926" y="5604832"/>
            <a:ext cx="4572000" cy="640080"/>
          </a:xfrm>
          <a:prstGeom prst="rect">
            <a:avLst/>
          </a:prstGeom>
        </p:spPr>
      </p:pic>
      <p:sp>
        <p:nvSpPr>
          <p:cNvPr id="11" name="Rectangle 10"/>
          <p:cNvSpPr/>
          <p:nvPr/>
        </p:nvSpPr>
        <p:spPr>
          <a:xfrm>
            <a:off x="3535201" y="6309320"/>
            <a:ext cx="1927451" cy="369332"/>
          </a:xfrm>
          <a:prstGeom prst="rect">
            <a:avLst/>
          </a:prstGeom>
        </p:spPr>
        <p:txBody>
          <a:bodyPr wrap="none">
            <a:spAutoFit/>
          </a:bodyPr>
          <a:lstStyle/>
          <a:p>
            <a:r>
              <a:rPr lang="en-CA" b="1" dirty="0"/>
              <a:t>www.eotools.com</a:t>
            </a:r>
            <a:endParaRPr lang="en-CA" dirty="0"/>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5938" y="3547432"/>
            <a:ext cx="20859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361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504</Words>
  <Application>Microsoft Office PowerPoint</Application>
  <PresentationFormat>On-screen Show (4:3)</PresentationFormat>
  <Paragraphs>82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Wold</dc:creator>
  <cp:lastModifiedBy>Shaun Wold</cp:lastModifiedBy>
  <cp:revision>98</cp:revision>
  <dcterms:created xsi:type="dcterms:W3CDTF">2011-06-02T19:49:35Z</dcterms:created>
  <dcterms:modified xsi:type="dcterms:W3CDTF">2012-04-25T18:25:00Z</dcterms:modified>
</cp:coreProperties>
</file>